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02" r:id="rId4"/>
    <p:sldId id="258" r:id="rId5"/>
    <p:sldId id="259" r:id="rId6"/>
    <p:sldId id="303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8" r:id="rId19"/>
    <p:sldId id="271" r:id="rId20"/>
    <p:sldId id="272" r:id="rId21"/>
    <p:sldId id="273" r:id="rId22"/>
    <p:sldId id="275" r:id="rId23"/>
    <p:sldId id="280" r:id="rId24"/>
    <p:sldId id="274" r:id="rId25"/>
    <p:sldId id="276" r:id="rId26"/>
    <p:sldId id="299" r:id="rId27"/>
    <p:sldId id="277" r:id="rId28"/>
    <p:sldId id="300" r:id="rId29"/>
    <p:sldId id="278" r:id="rId30"/>
    <p:sldId id="281" r:id="rId31"/>
    <p:sldId id="282" r:id="rId32"/>
    <p:sldId id="283" r:id="rId33"/>
    <p:sldId id="301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40"/>
  </p:normalViewPr>
  <p:slideViewPr>
    <p:cSldViewPr snapToGrid="0">
      <p:cViewPr varScale="1">
        <p:scale>
          <a:sx n="97" d="100"/>
          <a:sy n="97" d="100"/>
        </p:scale>
        <p:origin x="1104" y="192"/>
      </p:cViewPr>
      <p:guideLst/>
    </p:cSldViewPr>
  </p:slideViewPr>
  <p:outlineViewPr>
    <p:cViewPr>
      <p:scale>
        <a:sx n="33" d="100"/>
        <a:sy n="33" d="100"/>
      </p:scale>
      <p:origin x="0" y="-37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337C4-774C-4C45-9CBD-D3E6C82C8FD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02F2A73-0D6B-4E78-9F78-7574D078013C}">
      <dgm:prSet/>
      <dgm:spPr/>
      <dgm:t>
        <a:bodyPr/>
        <a:lstStyle/>
        <a:p>
          <a:r>
            <a:rPr lang="en-IN"/>
            <a:t>Numeric Data</a:t>
          </a:r>
          <a:endParaRPr lang="en-US"/>
        </a:p>
      </dgm:t>
    </dgm:pt>
    <dgm:pt modelId="{262187F8-7E8D-4CF4-96A1-A00577A33465}" type="parTrans" cxnId="{00F75EFA-4A83-4F25-82E9-38EAB4AD3D37}">
      <dgm:prSet/>
      <dgm:spPr/>
      <dgm:t>
        <a:bodyPr/>
        <a:lstStyle/>
        <a:p>
          <a:endParaRPr lang="en-US"/>
        </a:p>
      </dgm:t>
    </dgm:pt>
    <dgm:pt modelId="{871CF9D5-8669-4E05-A9C8-B41407414D4E}" type="sibTrans" cxnId="{00F75EFA-4A83-4F25-82E9-38EAB4AD3D37}">
      <dgm:prSet/>
      <dgm:spPr/>
      <dgm:t>
        <a:bodyPr/>
        <a:lstStyle/>
        <a:p>
          <a:endParaRPr lang="en-US"/>
        </a:p>
      </dgm:t>
    </dgm:pt>
    <dgm:pt modelId="{5AEBDE2C-EC7B-4997-AA22-630B925F9188}">
      <dgm:prSet/>
      <dgm:spPr/>
      <dgm:t>
        <a:bodyPr/>
        <a:lstStyle/>
        <a:p>
          <a:r>
            <a:rPr lang="en-IN"/>
            <a:t>Image Data</a:t>
          </a:r>
          <a:endParaRPr lang="en-US"/>
        </a:p>
      </dgm:t>
    </dgm:pt>
    <dgm:pt modelId="{8BF0505F-9800-43C4-A532-BC830F90EF2E}" type="parTrans" cxnId="{957D47C2-6BAD-4FB8-A785-1FFF9E50A7BC}">
      <dgm:prSet/>
      <dgm:spPr/>
      <dgm:t>
        <a:bodyPr/>
        <a:lstStyle/>
        <a:p>
          <a:endParaRPr lang="en-US"/>
        </a:p>
      </dgm:t>
    </dgm:pt>
    <dgm:pt modelId="{3EBAC293-FC3D-44C7-BE59-4C4281D8833E}" type="sibTrans" cxnId="{957D47C2-6BAD-4FB8-A785-1FFF9E50A7BC}">
      <dgm:prSet/>
      <dgm:spPr/>
      <dgm:t>
        <a:bodyPr/>
        <a:lstStyle/>
        <a:p>
          <a:endParaRPr lang="en-US"/>
        </a:p>
      </dgm:t>
    </dgm:pt>
    <dgm:pt modelId="{384A69EF-7F44-48C9-A8E0-6760740F6DDE}">
      <dgm:prSet/>
      <dgm:spPr/>
      <dgm:t>
        <a:bodyPr/>
        <a:lstStyle/>
        <a:p>
          <a:r>
            <a:rPr lang="en-IN"/>
            <a:t>Textual Data</a:t>
          </a:r>
          <a:endParaRPr lang="en-US"/>
        </a:p>
      </dgm:t>
    </dgm:pt>
    <dgm:pt modelId="{0E395F1C-7BEA-40DD-B00A-68EF5E57CC72}" type="parTrans" cxnId="{90DD307C-B59C-4BDA-8504-98B0493842F2}">
      <dgm:prSet/>
      <dgm:spPr/>
      <dgm:t>
        <a:bodyPr/>
        <a:lstStyle/>
        <a:p>
          <a:endParaRPr lang="en-US"/>
        </a:p>
      </dgm:t>
    </dgm:pt>
    <dgm:pt modelId="{629B445E-CCC3-498C-A26A-FBFC7ED06CB7}" type="sibTrans" cxnId="{90DD307C-B59C-4BDA-8504-98B0493842F2}">
      <dgm:prSet/>
      <dgm:spPr/>
      <dgm:t>
        <a:bodyPr/>
        <a:lstStyle/>
        <a:p>
          <a:endParaRPr lang="en-US"/>
        </a:p>
      </dgm:t>
    </dgm:pt>
    <dgm:pt modelId="{F5BFBB7C-89A5-4651-9F48-907C054F0B81}" type="pres">
      <dgm:prSet presAssocID="{3C6337C4-774C-4C45-9CBD-D3E6C82C8FD2}" presName="root" presStyleCnt="0">
        <dgm:presLayoutVars>
          <dgm:dir/>
          <dgm:resizeHandles val="exact"/>
        </dgm:presLayoutVars>
      </dgm:prSet>
      <dgm:spPr/>
    </dgm:pt>
    <dgm:pt modelId="{F8F6885D-A4C7-494D-8632-CE3A356188E5}" type="pres">
      <dgm:prSet presAssocID="{E02F2A73-0D6B-4E78-9F78-7574D078013C}" presName="compNode" presStyleCnt="0"/>
      <dgm:spPr/>
    </dgm:pt>
    <dgm:pt modelId="{5BD37BF2-0A91-4B9E-934B-A2EADE9FBEFB}" type="pres">
      <dgm:prSet presAssocID="{E02F2A73-0D6B-4E78-9F78-7574D078013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A148BEC7-D5ED-4933-9E08-CE86E8C27C06}" type="pres">
      <dgm:prSet presAssocID="{E02F2A73-0D6B-4E78-9F78-7574D078013C}" presName="spaceRect" presStyleCnt="0"/>
      <dgm:spPr/>
    </dgm:pt>
    <dgm:pt modelId="{8B6751E0-DA64-45E4-99A4-1070C10D0BCB}" type="pres">
      <dgm:prSet presAssocID="{E02F2A73-0D6B-4E78-9F78-7574D078013C}" presName="textRect" presStyleLbl="revTx" presStyleIdx="0" presStyleCnt="3">
        <dgm:presLayoutVars>
          <dgm:chMax val="1"/>
          <dgm:chPref val="1"/>
        </dgm:presLayoutVars>
      </dgm:prSet>
      <dgm:spPr/>
    </dgm:pt>
    <dgm:pt modelId="{70A01A9F-E119-4E8F-8B86-378FDF909402}" type="pres">
      <dgm:prSet presAssocID="{871CF9D5-8669-4E05-A9C8-B41407414D4E}" presName="sibTrans" presStyleCnt="0"/>
      <dgm:spPr/>
    </dgm:pt>
    <dgm:pt modelId="{31111F93-90FF-48E0-8F0E-F83E61C43B0E}" type="pres">
      <dgm:prSet presAssocID="{5AEBDE2C-EC7B-4997-AA22-630B925F9188}" presName="compNode" presStyleCnt="0"/>
      <dgm:spPr/>
    </dgm:pt>
    <dgm:pt modelId="{EC41DF9E-787C-4D6C-80CB-E4746CDD42BD}" type="pres">
      <dgm:prSet presAssocID="{5AEBDE2C-EC7B-4997-AA22-630B925F91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C6111382-F0C9-41E2-B1D0-CDA10DD50540}" type="pres">
      <dgm:prSet presAssocID="{5AEBDE2C-EC7B-4997-AA22-630B925F9188}" presName="spaceRect" presStyleCnt="0"/>
      <dgm:spPr/>
    </dgm:pt>
    <dgm:pt modelId="{4A04E9A7-BE6E-47BC-AA3E-D9CBB489324E}" type="pres">
      <dgm:prSet presAssocID="{5AEBDE2C-EC7B-4997-AA22-630B925F9188}" presName="textRect" presStyleLbl="revTx" presStyleIdx="1" presStyleCnt="3">
        <dgm:presLayoutVars>
          <dgm:chMax val="1"/>
          <dgm:chPref val="1"/>
        </dgm:presLayoutVars>
      </dgm:prSet>
      <dgm:spPr/>
    </dgm:pt>
    <dgm:pt modelId="{49F60CD7-C268-449B-99AB-826D281F6D26}" type="pres">
      <dgm:prSet presAssocID="{3EBAC293-FC3D-44C7-BE59-4C4281D8833E}" presName="sibTrans" presStyleCnt="0"/>
      <dgm:spPr/>
    </dgm:pt>
    <dgm:pt modelId="{CD6B1777-7C01-41D2-A1F7-0964701EE5F8}" type="pres">
      <dgm:prSet presAssocID="{384A69EF-7F44-48C9-A8E0-6760740F6DDE}" presName="compNode" presStyleCnt="0"/>
      <dgm:spPr/>
    </dgm:pt>
    <dgm:pt modelId="{E9FFFC4B-8027-46E1-8D6F-80FC4C6EF259}" type="pres">
      <dgm:prSet presAssocID="{384A69EF-7F44-48C9-A8E0-6760740F6DD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1119566B-524F-463B-935C-0224F2A31E3A}" type="pres">
      <dgm:prSet presAssocID="{384A69EF-7F44-48C9-A8E0-6760740F6DDE}" presName="spaceRect" presStyleCnt="0"/>
      <dgm:spPr/>
    </dgm:pt>
    <dgm:pt modelId="{ADD4231E-4745-426E-A51C-8429A7946969}" type="pres">
      <dgm:prSet presAssocID="{384A69EF-7F44-48C9-A8E0-6760740F6DD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8843918-AAD0-4643-8CD0-CCEF0C69F5A2}" type="presOf" srcId="{384A69EF-7F44-48C9-A8E0-6760740F6DDE}" destId="{ADD4231E-4745-426E-A51C-8429A7946969}" srcOrd="0" destOrd="0" presId="urn:microsoft.com/office/officeart/2018/2/layout/IconLabelList"/>
    <dgm:cxn modelId="{DF8F1338-C14A-47B0-B972-E1137D2594E0}" type="presOf" srcId="{E02F2A73-0D6B-4E78-9F78-7574D078013C}" destId="{8B6751E0-DA64-45E4-99A4-1070C10D0BCB}" srcOrd="0" destOrd="0" presId="urn:microsoft.com/office/officeart/2018/2/layout/IconLabelList"/>
    <dgm:cxn modelId="{E0C28864-3923-40B2-9DFB-DA958F3882C6}" type="presOf" srcId="{3C6337C4-774C-4C45-9CBD-D3E6C82C8FD2}" destId="{F5BFBB7C-89A5-4651-9F48-907C054F0B81}" srcOrd="0" destOrd="0" presId="urn:microsoft.com/office/officeart/2018/2/layout/IconLabelList"/>
    <dgm:cxn modelId="{90DD307C-B59C-4BDA-8504-98B0493842F2}" srcId="{3C6337C4-774C-4C45-9CBD-D3E6C82C8FD2}" destId="{384A69EF-7F44-48C9-A8E0-6760740F6DDE}" srcOrd="2" destOrd="0" parTransId="{0E395F1C-7BEA-40DD-B00A-68EF5E57CC72}" sibTransId="{629B445E-CCC3-498C-A26A-FBFC7ED06CB7}"/>
    <dgm:cxn modelId="{F567BABF-EB52-4891-AC9F-E220A2F4329E}" type="presOf" srcId="{5AEBDE2C-EC7B-4997-AA22-630B925F9188}" destId="{4A04E9A7-BE6E-47BC-AA3E-D9CBB489324E}" srcOrd="0" destOrd="0" presId="urn:microsoft.com/office/officeart/2018/2/layout/IconLabelList"/>
    <dgm:cxn modelId="{957D47C2-6BAD-4FB8-A785-1FFF9E50A7BC}" srcId="{3C6337C4-774C-4C45-9CBD-D3E6C82C8FD2}" destId="{5AEBDE2C-EC7B-4997-AA22-630B925F9188}" srcOrd="1" destOrd="0" parTransId="{8BF0505F-9800-43C4-A532-BC830F90EF2E}" sibTransId="{3EBAC293-FC3D-44C7-BE59-4C4281D8833E}"/>
    <dgm:cxn modelId="{00F75EFA-4A83-4F25-82E9-38EAB4AD3D37}" srcId="{3C6337C4-774C-4C45-9CBD-D3E6C82C8FD2}" destId="{E02F2A73-0D6B-4E78-9F78-7574D078013C}" srcOrd="0" destOrd="0" parTransId="{262187F8-7E8D-4CF4-96A1-A00577A33465}" sibTransId="{871CF9D5-8669-4E05-A9C8-B41407414D4E}"/>
    <dgm:cxn modelId="{868F49FB-AF3D-41AC-98AB-711D1328C300}" type="presParOf" srcId="{F5BFBB7C-89A5-4651-9F48-907C054F0B81}" destId="{F8F6885D-A4C7-494D-8632-CE3A356188E5}" srcOrd="0" destOrd="0" presId="urn:microsoft.com/office/officeart/2018/2/layout/IconLabelList"/>
    <dgm:cxn modelId="{0D33A0A6-DB71-4E8F-8BE9-025C87E097CE}" type="presParOf" srcId="{F8F6885D-A4C7-494D-8632-CE3A356188E5}" destId="{5BD37BF2-0A91-4B9E-934B-A2EADE9FBEFB}" srcOrd="0" destOrd="0" presId="urn:microsoft.com/office/officeart/2018/2/layout/IconLabelList"/>
    <dgm:cxn modelId="{B4388014-E63B-4B42-92FE-06468BA32A2E}" type="presParOf" srcId="{F8F6885D-A4C7-494D-8632-CE3A356188E5}" destId="{A148BEC7-D5ED-4933-9E08-CE86E8C27C06}" srcOrd="1" destOrd="0" presId="urn:microsoft.com/office/officeart/2018/2/layout/IconLabelList"/>
    <dgm:cxn modelId="{2A8873D1-CA6D-43ED-8971-408C04F652DA}" type="presParOf" srcId="{F8F6885D-A4C7-494D-8632-CE3A356188E5}" destId="{8B6751E0-DA64-45E4-99A4-1070C10D0BCB}" srcOrd="2" destOrd="0" presId="urn:microsoft.com/office/officeart/2018/2/layout/IconLabelList"/>
    <dgm:cxn modelId="{42E88AAD-A2C6-4492-A3BD-1A2BBBE79C08}" type="presParOf" srcId="{F5BFBB7C-89A5-4651-9F48-907C054F0B81}" destId="{70A01A9F-E119-4E8F-8B86-378FDF909402}" srcOrd="1" destOrd="0" presId="urn:microsoft.com/office/officeart/2018/2/layout/IconLabelList"/>
    <dgm:cxn modelId="{3DF11C73-F96B-4F97-8F22-694F740D84A7}" type="presParOf" srcId="{F5BFBB7C-89A5-4651-9F48-907C054F0B81}" destId="{31111F93-90FF-48E0-8F0E-F83E61C43B0E}" srcOrd="2" destOrd="0" presId="urn:microsoft.com/office/officeart/2018/2/layout/IconLabelList"/>
    <dgm:cxn modelId="{EF59B169-6AE4-490D-B5B9-3AB2FD9084B0}" type="presParOf" srcId="{31111F93-90FF-48E0-8F0E-F83E61C43B0E}" destId="{EC41DF9E-787C-4D6C-80CB-E4746CDD42BD}" srcOrd="0" destOrd="0" presId="urn:microsoft.com/office/officeart/2018/2/layout/IconLabelList"/>
    <dgm:cxn modelId="{5F2FA95A-1FB1-438E-A15D-2D68E3408511}" type="presParOf" srcId="{31111F93-90FF-48E0-8F0E-F83E61C43B0E}" destId="{C6111382-F0C9-41E2-B1D0-CDA10DD50540}" srcOrd="1" destOrd="0" presId="urn:microsoft.com/office/officeart/2018/2/layout/IconLabelList"/>
    <dgm:cxn modelId="{CE866094-B618-47BE-9A10-42D43A5803CA}" type="presParOf" srcId="{31111F93-90FF-48E0-8F0E-F83E61C43B0E}" destId="{4A04E9A7-BE6E-47BC-AA3E-D9CBB489324E}" srcOrd="2" destOrd="0" presId="urn:microsoft.com/office/officeart/2018/2/layout/IconLabelList"/>
    <dgm:cxn modelId="{7279045E-7130-433E-A48D-3A40BE39FC7F}" type="presParOf" srcId="{F5BFBB7C-89A5-4651-9F48-907C054F0B81}" destId="{49F60CD7-C268-449B-99AB-826D281F6D26}" srcOrd="3" destOrd="0" presId="urn:microsoft.com/office/officeart/2018/2/layout/IconLabelList"/>
    <dgm:cxn modelId="{86B8BD1A-A455-42FA-B87C-075D4ECC5F74}" type="presParOf" srcId="{F5BFBB7C-89A5-4651-9F48-907C054F0B81}" destId="{CD6B1777-7C01-41D2-A1F7-0964701EE5F8}" srcOrd="4" destOrd="0" presId="urn:microsoft.com/office/officeart/2018/2/layout/IconLabelList"/>
    <dgm:cxn modelId="{A26077A4-064F-4812-81E3-A55778656D74}" type="presParOf" srcId="{CD6B1777-7C01-41D2-A1F7-0964701EE5F8}" destId="{E9FFFC4B-8027-46E1-8D6F-80FC4C6EF259}" srcOrd="0" destOrd="0" presId="urn:microsoft.com/office/officeart/2018/2/layout/IconLabelList"/>
    <dgm:cxn modelId="{DFAF2ABB-639C-4414-9103-A8D900917220}" type="presParOf" srcId="{CD6B1777-7C01-41D2-A1F7-0964701EE5F8}" destId="{1119566B-524F-463B-935C-0224F2A31E3A}" srcOrd="1" destOrd="0" presId="urn:microsoft.com/office/officeart/2018/2/layout/IconLabelList"/>
    <dgm:cxn modelId="{B52F7009-40D5-4C84-ADCC-DE6DE4285F6D}" type="presParOf" srcId="{CD6B1777-7C01-41D2-A1F7-0964701EE5F8}" destId="{ADD4231E-4745-426E-A51C-8429A794696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37BF2-0A91-4B9E-934B-A2EADE9FBEFB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751E0-DA64-45E4-99A4-1070C10D0BCB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/>
            <a:t>Numeric Data</a:t>
          </a:r>
          <a:endParaRPr lang="en-US" sz="3600" kern="1200"/>
        </a:p>
      </dsp:txBody>
      <dsp:txXfrm>
        <a:off x="59990" y="2654049"/>
        <a:ext cx="3226223" cy="720000"/>
      </dsp:txXfrm>
    </dsp:sp>
    <dsp:sp modelId="{EC41DF9E-787C-4D6C-80CB-E4746CDD42BD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4E9A7-BE6E-47BC-AA3E-D9CBB489324E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/>
            <a:t>Image Data</a:t>
          </a:r>
          <a:endParaRPr lang="en-US" sz="3600" kern="1200"/>
        </a:p>
      </dsp:txBody>
      <dsp:txXfrm>
        <a:off x="3850802" y="2654049"/>
        <a:ext cx="3226223" cy="720000"/>
      </dsp:txXfrm>
    </dsp:sp>
    <dsp:sp modelId="{E9FFFC4B-8027-46E1-8D6F-80FC4C6EF259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4231E-4745-426E-A51C-8429A7946969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/>
            <a:t>Textual Data</a:t>
          </a:r>
          <a:endParaRPr lang="en-US" sz="3600" kern="1200"/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B5023-0004-F84E-A560-B4C4868163CB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CB5B6-5721-B446-9906-4ED5E7354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CB5B6-5721-B446-9906-4ED5E7354C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9F4E-125F-EB63-5F49-3B0EF7FAA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055C0-F7E7-EC06-C1A7-3E1E8F0E8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18E81-AC84-530C-9652-DA98D68E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3C15-CA61-020D-822E-5CACA555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A9F24-E093-EA3C-3D64-5B8CDD43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57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2356-075C-5EED-178C-9C88D9B5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CF6A0-862A-C075-E882-AD12E6C38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E98EE-36B2-A0D8-3322-B5B57630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8327D-84E2-E56E-75D0-DCED2E72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1C43-EF09-E478-AD3D-7904244C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146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D0B87-7F82-2F30-44A2-8241BFEFC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55E31-EAAB-B399-EFF8-CD7FC5470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DFF74-4CFA-7412-A933-9C2CBC24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D74FA-A591-7976-1F6E-7C795985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96342-0C59-85D3-CDA2-57B3F223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503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4343-2586-4E29-5926-85F57C81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51D45-E069-D128-7224-E18548C6C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4DB65-E9C0-BE06-038C-4DAD38C4E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62283-BAD4-440B-5F28-1D7EFF62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90658-FA02-8A88-D7BD-171281AF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49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14E5-0763-4B6F-F19E-6CB8F93F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61965-E777-1F46-A2C4-30BF6F3DA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1D59-AD85-DA2B-C4E9-034EA2A7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F5884-FE40-7BC5-D392-AF8DD218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A4BE-24E8-4397-485B-5A21467A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4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1E79-0A73-EC09-90E0-25789CE7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AE98-8F13-25F0-BD22-240F54A02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79982-E435-22BA-D4C9-0AF2D6689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3A7F7-5C3E-047B-D822-D1CFF9F5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A46F6-7263-B5F9-6F58-C28B5DEB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9838F-1E75-8F73-4401-724BD8D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516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A80B-5D18-1BA0-7BAB-26F33F53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CD316-5826-0095-53D2-1F97CAF7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A896E-2E73-E571-7C76-8459DFE6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11815-F34D-79FC-3016-28BABF5FE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EC3E1-1587-DEBA-A912-064EF318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68723-56B8-23E3-6544-261709E0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972849-604C-2327-9111-20DE00CC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33F18-A5CD-9B96-829D-39123504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92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6D34-A179-86FC-709A-07204E50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25C42-1928-7D1C-BFF8-491B6CAC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3A532-49C5-B706-30FD-A503280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C685C-968B-6538-9E52-215481D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504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70EBF-9938-59C7-E3F2-6E2421AA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882FB-D001-B8D3-2720-3BA826C5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991C0-03C6-2D60-257B-55EE0C2B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975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E625-2AA1-9C5C-994A-3E19FCBA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37C8D-8E96-1009-D203-C010B4B5D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66BC6-616B-8218-2060-C93316E3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65D47-F505-59DA-0A81-5CBD925D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2EB39-E455-9317-4832-5F94164B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0536A-F6A4-738D-81C7-0B356234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21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8EFF2-0F93-07CE-A4BA-D18C48BA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56350-D38A-2162-D4A9-E4B75A3D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63F45-F98A-E5A4-0CA6-B8C343255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CE8C7-87A6-D6BB-9973-7AF29454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88478-2DCE-A312-DEA0-97918C64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FDD5F-42E9-FFB8-A5C7-23CF54CD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138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16D2C-1257-E647-356F-9428D08E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DDD6-162D-54A7-F3C6-35A3E6D04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0AF9E-EDC6-DD58-D1F0-8C355E464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F6F33E-CA07-475B-9CE5-53A9D7F542A5}" type="datetimeFigureOut">
              <a:rPr lang="en-IN" smtClean="0"/>
              <a:t>23/05/24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84129-F1D2-2673-FBCC-C70C6343C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C0EBF-5497-5DEF-5A82-966A2B1A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D8D39-518F-40E7-855A-9B0FD6DC28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611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weforum.org/docs/WEF_Future_of_Jobs_2023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Graphs And Numbers">
            <a:extLst>
              <a:ext uri="{FF2B5EF4-FFF2-40B4-BE49-F238E27FC236}">
                <a16:creationId xmlns:a16="http://schemas.microsoft.com/office/drawing/2014/main" id="{F6DBA924-B0B5-01EF-F932-86738161E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23C0D-C7F4-CE8F-7B39-EAA733A3B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The Future of AI in Finance</a:t>
            </a:r>
            <a:endParaRPr lang="en-IN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0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26753-2AFE-E5C4-363E-6B3BCE0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93" y="1030406"/>
            <a:ext cx="8147713" cy="3081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AI work ??</a:t>
            </a:r>
          </a:p>
        </p:txBody>
      </p:sp>
    </p:spTree>
    <p:extLst>
      <p:ext uri="{BB962C8B-B14F-4D97-AF65-F5344CB8AC3E}">
        <p14:creationId xmlns:p14="http://schemas.microsoft.com/office/powerpoint/2010/main" val="111700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omputer script on a screen">
            <a:extLst>
              <a:ext uri="{FF2B5EF4-FFF2-40B4-BE49-F238E27FC236}">
                <a16:creationId xmlns:a16="http://schemas.microsoft.com/office/drawing/2014/main" id="{698E8B9E-2993-CF4E-D880-30D293430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017" b="871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095C80-326A-30BA-F752-2CE2B973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It learns from DATA</a:t>
            </a:r>
          </a:p>
        </p:txBody>
      </p:sp>
    </p:spTree>
    <p:extLst>
      <p:ext uri="{BB962C8B-B14F-4D97-AF65-F5344CB8AC3E}">
        <p14:creationId xmlns:p14="http://schemas.microsoft.com/office/powerpoint/2010/main" val="2887724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ming data on computer monitor">
            <a:extLst>
              <a:ext uri="{FF2B5EF4-FFF2-40B4-BE49-F238E27FC236}">
                <a16:creationId xmlns:a16="http://schemas.microsoft.com/office/drawing/2014/main" id="{5945426B-13FB-DD59-D4FA-E599D9F8C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2" r="1" b="3556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E4D39-5821-B30D-1FAF-20ADD0B7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Wait.. What types of DATA</a:t>
            </a:r>
          </a:p>
        </p:txBody>
      </p:sp>
    </p:spTree>
    <p:extLst>
      <p:ext uri="{BB962C8B-B14F-4D97-AF65-F5344CB8AC3E}">
        <p14:creationId xmlns:p14="http://schemas.microsoft.com/office/powerpoint/2010/main" val="414996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435C38-D30C-D950-9EC2-DA0E2FDD6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18068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8170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ny question marks on black background">
            <a:extLst>
              <a:ext uri="{FF2B5EF4-FFF2-40B4-BE49-F238E27FC236}">
                <a16:creationId xmlns:a16="http://schemas.microsoft.com/office/drawing/2014/main" id="{8801CF55-5987-C902-C3C8-D87125F0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A1D31-CF95-FD68-F56E-C719E423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But how is this AI even relevant to us,  Chartered Accountants ??</a:t>
            </a:r>
          </a:p>
        </p:txBody>
      </p:sp>
    </p:spTree>
    <p:extLst>
      <p:ext uri="{BB962C8B-B14F-4D97-AF65-F5344CB8AC3E}">
        <p14:creationId xmlns:p14="http://schemas.microsoft.com/office/powerpoint/2010/main" val="2657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nalogue clock">
            <a:extLst>
              <a:ext uri="{FF2B5EF4-FFF2-40B4-BE49-F238E27FC236}">
                <a16:creationId xmlns:a16="http://schemas.microsoft.com/office/drawing/2014/main" id="{9A2F1817-EB36-A73E-5DDE-A8EE54B0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5AFA12-C8DE-04BE-7397-4CC9CAA4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Ponder a second…</a:t>
            </a:r>
            <a:br>
              <a:rPr lang="en-US" sz="5200">
                <a:solidFill>
                  <a:srgbClr val="FFFFFF"/>
                </a:solidFill>
              </a:rPr>
            </a:br>
            <a:br>
              <a:rPr lang="en-US" sz="5200">
                <a:solidFill>
                  <a:srgbClr val="FFFFFF"/>
                </a:solidFill>
              </a:rPr>
            </a:b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e planet earth taken from the outer space">
            <a:extLst>
              <a:ext uri="{FF2B5EF4-FFF2-40B4-BE49-F238E27FC236}">
                <a16:creationId xmlns:a16="http://schemas.microsoft.com/office/drawing/2014/main" id="{96F727CB-F581-B059-FFFE-B704DA2F1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20" b="118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5FBD3-067B-0041-8A69-8F876BC3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The entire world is experiencing the shift</a:t>
            </a:r>
          </a:p>
        </p:txBody>
      </p:sp>
    </p:spTree>
    <p:extLst>
      <p:ext uri="{BB962C8B-B14F-4D97-AF65-F5344CB8AC3E}">
        <p14:creationId xmlns:p14="http://schemas.microsoft.com/office/powerpoint/2010/main" val="404501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hite stones balanced in a stack">
            <a:extLst>
              <a:ext uri="{FF2B5EF4-FFF2-40B4-BE49-F238E27FC236}">
                <a16:creationId xmlns:a16="http://schemas.microsoft.com/office/drawing/2014/main" id="{60EB2AE7-C9F1-2DC7-B8E2-2E2CEED1F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089" b="64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9BE0B-2B07-F3DA-061E-93DB7AF0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Here is the proof…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4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A8635-78E9-F980-9188-996A90FF0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1A7B2-0759-6315-8D74-68AF98F14C8B}"/>
              </a:ext>
            </a:extLst>
          </p:cNvPr>
          <p:cNvSpPr txBox="1"/>
          <p:nvPr/>
        </p:nvSpPr>
        <p:spPr>
          <a:xfrm>
            <a:off x="235974" y="6427113"/>
            <a:ext cx="107466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50" dirty="0">
                <a:hlinkClick r:id="rId3"/>
              </a:rPr>
              <a:t>https://www3.weforum.org/docs/WEF_Future_of_Jobs_2023.pdf</a:t>
            </a:r>
            <a:endParaRPr lang="en-IN" sz="1050" dirty="0"/>
          </a:p>
          <a:p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327584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ute yellow toy dinosaur in a pink background">
            <a:extLst>
              <a:ext uri="{FF2B5EF4-FFF2-40B4-BE49-F238E27FC236}">
                <a16:creationId xmlns:a16="http://schemas.microsoft.com/office/drawing/2014/main" id="{ECE4E075-2618-F5FA-27BC-2F36BB04A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592" b="1215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2AE76-119D-C7A7-5A01-F86B76D4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Do you want to become a Digital Dinosaur ??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293D2F5C-5A82-069D-6632-FD4734BB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29A48-7AEE-D7D5-29E3-28082A2F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is an AI ??</a:t>
            </a:r>
          </a:p>
        </p:txBody>
      </p:sp>
    </p:spTree>
    <p:extLst>
      <p:ext uri="{BB962C8B-B14F-4D97-AF65-F5344CB8AC3E}">
        <p14:creationId xmlns:p14="http://schemas.microsoft.com/office/powerpoint/2010/main" val="918326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ig wave in the sea">
            <a:extLst>
              <a:ext uri="{FF2B5EF4-FFF2-40B4-BE49-F238E27FC236}">
                <a16:creationId xmlns:a16="http://schemas.microsoft.com/office/drawing/2014/main" id="{5533945E-DF5D-B3BD-EAB5-5A628F4A0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7" b="804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E5B42-D55C-2E84-7A6F-1B259344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If not.. Let’s see how you can embrace this Tsunami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ifying glass showing decling performance">
            <a:extLst>
              <a:ext uri="{FF2B5EF4-FFF2-40B4-BE49-F238E27FC236}">
                <a16:creationId xmlns:a16="http://schemas.microsoft.com/office/drawing/2014/main" id="{64B80999-0CC9-D2E8-2A52-4CD28712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" b="14330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C27B8-0B7F-9DB2-3A01-18435A36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We Love Doing Audit…..</a:t>
            </a:r>
            <a:br>
              <a:rPr lang="en-US" sz="2800">
                <a:solidFill>
                  <a:srgbClr val="FFFFFF"/>
                </a:solidFill>
              </a:rPr>
            </a:br>
            <a:br>
              <a:rPr lang="en-US" sz="2800">
                <a:solidFill>
                  <a:srgbClr val="FFFFFF"/>
                </a:solidFill>
              </a:rPr>
            </a:b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1. Stat</a:t>
            </a:r>
            <a:br>
              <a:rPr lang="en-US" sz="2800">
                <a:solidFill>
                  <a:srgbClr val="FFFFFF"/>
                </a:solidFill>
              </a:rPr>
            </a:b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2. Internal</a:t>
            </a:r>
            <a:br>
              <a:rPr lang="en-US" sz="2800">
                <a:solidFill>
                  <a:srgbClr val="FFFFFF"/>
                </a:solidFill>
              </a:rPr>
            </a:b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a stopwatch">
            <a:extLst>
              <a:ext uri="{FF2B5EF4-FFF2-40B4-BE49-F238E27FC236}">
                <a16:creationId xmlns:a16="http://schemas.microsoft.com/office/drawing/2014/main" id="{B4E2005B-822B-50E4-CC51-AEC22A40A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028F9-8F2D-81D8-93E0-92E36539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But wait.. There is something new</a:t>
            </a:r>
          </a:p>
        </p:txBody>
      </p:sp>
    </p:spTree>
    <p:extLst>
      <p:ext uri="{BB962C8B-B14F-4D97-AF65-F5344CB8AC3E}">
        <p14:creationId xmlns:p14="http://schemas.microsoft.com/office/powerpoint/2010/main" val="266179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ct background of data">
            <a:extLst>
              <a:ext uri="{FF2B5EF4-FFF2-40B4-BE49-F238E27FC236}">
                <a16:creationId xmlns:a16="http://schemas.microsoft.com/office/drawing/2014/main" id="{3514358C-E755-3F5C-A566-FA83111DE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958B7-7892-0315-036F-4460C3F6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Forensic Accounting </a:t>
            </a:r>
          </a:p>
        </p:txBody>
      </p:sp>
    </p:spTree>
    <p:extLst>
      <p:ext uri="{BB962C8B-B14F-4D97-AF65-F5344CB8AC3E}">
        <p14:creationId xmlns:p14="http://schemas.microsoft.com/office/powerpoint/2010/main" val="4258549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36819-E54E-3012-AE5D-97D5D8FE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IN" sz="4000"/>
              <a:t>How can AI be integrated in Audits??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88AF2-2A50-8BC3-0B98-D05BF8D4F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N" sz="2000"/>
              <a:t>Automated Anomaly Detection.</a:t>
            </a:r>
          </a:p>
          <a:p>
            <a:pPr marL="0" indent="0">
              <a:buNone/>
            </a:pPr>
            <a:endParaRPr lang="en-IN" sz="2000"/>
          </a:p>
          <a:p>
            <a:pPr marL="0" indent="0">
              <a:buNone/>
            </a:pPr>
            <a:r>
              <a:rPr lang="en-IN" sz="2000"/>
              <a:t>Predictive AI</a:t>
            </a:r>
          </a:p>
          <a:p>
            <a:pPr marL="0" indent="0">
              <a:buNone/>
            </a:pPr>
            <a:endParaRPr lang="en-IN" sz="2000"/>
          </a:p>
          <a:p>
            <a:pPr marL="0" indent="0">
              <a:buNone/>
            </a:pPr>
            <a:endParaRPr lang="en-IN" sz="2000"/>
          </a:p>
          <a:p>
            <a:pPr marL="0" indent="0">
              <a:buNone/>
            </a:pPr>
            <a:r>
              <a:rPr lang="en-IN" sz="2000"/>
              <a:t>……. This can be a proactive measure and become a Watch Dog..</a:t>
            </a:r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FBC72C3E-CA55-9C22-1B94-AEB950A18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8" r="1017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94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DF018674-6F3C-F190-0ECA-4DA42EE0B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" b="142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02873-9178-A33C-299C-111649EF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CAs are good in Analyzing…</a:t>
            </a:r>
          </a:p>
        </p:txBody>
      </p:sp>
    </p:spTree>
    <p:extLst>
      <p:ext uri="{BB962C8B-B14F-4D97-AF65-F5344CB8AC3E}">
        <p14:creationId xmlns:p14="http://schemas.microsoft.com/office/powerpoint/2010/main" val="3894723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culator, pen, compass, money and a paper with graphs printed on it">
            <a:extLst>
              <a:ext uri="{FF2B5EF4-FFF2-40B4-BE49-F238E27FC236}">
                <a16:creationId xmlns:a16="http://schemas.microsoft.com/office/drawing/2014/main" id="{2F0B5A08-46BD-9D04-E9F2-F349D57BF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5625EBD2-B0F5-41AE-B3A7-8EC468264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1594" y="2311110"/>
            <a:ext cx="7028812" cy="2235780"/>
          </a:xfrm>
          <a:custGeom>
            <a:avLst/>
            <a:gdLst>
              <a:gd name="connsiteX0" fmla="*/ 0 w 8935452"/>
              <a:gd name="connsiteY0" fmla="*/ 0 h 3735526"/>
              <a:gd name="connsiteX1" fmla="*/ 8935452 w 8935452"/>
              <a:gd name="connsiteY1" fmla="*/ 0 h 3735526"/>
              <a:gd name="connsiteX2" fmla="*/ 8935452 w 8935452"/>
              <a:gd name="connsiteY2" fmla="*/ 3384463 h 3735526"/>
              <a:gd name="connsiteX3" fmla="*/ 4674433 w 8935452"/>
              <a:gd name="connsiteY3" fmla="*/ 3384463 h 3735526"/>
              <a:gd name="connsiteX4" fmla="*/ 4470816 w 8935452"/>
              <a:gd name="connsiteY4" fmla="*/ 3735526 h 3735526"/>
              <a:gd name="connsiteX5" fmla="*/ 4267200 w 8935452"/>
              <a:gd name="connsiteY5" fmla="*/ 3384463 h 3735526"/>
              <a:gd name="connsiteX6" fmla="*/ 0 w 8935452"/>
              <a:gd name="connsiteY6" fmla="*/ 3384463 h 373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35452" h="3735526">
                <a:moveTo>
                  <a:pt x="0" y="0"/>
                </a:moveTo>
                <a:lnTo>
                  <a:pt x="8935452" y="0"/>
                </a:lnTo>
                <a:lnTo>
                  <a:pt x="8935452" y="3384463"/>
                </a:lnTo>
                <a:lnTo>
                  <a:pt x="4674433" y="3384463"/>
                </a:lnTo>
                <a:lnTo>
                  <a:pt x="4470816" y="3735526"/>
                </a:lnTo>
                <a:lnTo>
                  <a:pt x="4267200" y="3384463"/>
                </a:lnTo>
                <a:lnTo>
                  <a:pt x="0" y="3384463"/>
                </a:lnTo>
                <a:close/>
              </a:path>
            </a:pathLst>
          </a:custGeom>
          <a:solidFill>
            <a:schemeClr val="bg2"/>
          </a:solidFill>
          <a:ln w="1905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D2396-471C-CAA6-D111-C6E83FEC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62" y="2486025"/>
            <a:ext cx="5857875" cy="167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Financial Statements Analyzers</a:t>
            </a:r>
          </a:p>
        </p:txBody>
      </p:sp>
    </p:spTree>
    <p:extLst>
      <p:ext uri="{BB962C8B-B14F-4D97-AF65-F5344CB8AC3E}">
        <p14:creationId xmlns:p14="http://schemas.microsoft.com/office/powerpoint/2010/main" val="122092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Financial graphs on a dark display">
            <a:extLst>
              <a:ext uri="{FF2B5EF4-FFF2-40B4-BE49-F238E27FC236}">
                <a16:creationId xmlns:a16="http://schemas.microsoft.com/office/drawing/2014/main" id="{B34C54D6-88FC-406C-1EDE-27FD8CFE5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00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84D63-664A-2B4F-F86A-D13CB6EC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AI based Forecasting is changing how we have been doing projections…</a:t>
            </a:r>
          </a:p>
        </p:txBody>
      </p:sp>
    </p:spTree>
    <p:extLst>
      <p:ext uri="{BB962C8B-B14F-4D97-AF65-F5344CB8AC3E}">
        <p14:creationId xmlns:p14="http://schemas.microsoft.com/office/powerpoint/2010/main" val="36975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155C9-ECD9-B281-31BE-22E37E062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278" r="-1" b="-1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927AB-4865-F6C1-F58F-BB23210F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171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rgbClr val="FFFFFF"/>
                </a:solidFill>
              </a:rPr>
              <a:t>Cash Flow Forecasting.</a:t>
            </a:r>
            <a:br>
              <a:rPr lang="en-US" sz="2900">
                <a:solidFill>
                  <a:srgbClr val="FFFFFF"/>
                </a:solidFill>
              </a:rPr>
            </a:br>
            <a:br>
              <a:rPr lang="en-US" sz="2900">
                <a:solidFill>
                  <a:srgbClr val="FFFFFF"/>
                </a:solidFill>
              </a:rPr>
            </a:br>
            <a:r>
              <a:rPr lang="en-US" sz="2900">
                <a:solidFill>
                  <a:srgbClr val="FFFFFF"/>
                </a:solidFill>
              </a:rPr>
              <a:t>Revenue Forecasting.</a:t>
            </a:r>
            <a:br>
              <a:rPr lang="en-US" sz="2900">
                <a:solidFill>
                  <a:srgbClr val="FFFFFF"/>
                </a:solidFill>
              </a:rPr>
            </a:br>
            <a:br>
              <a:rPr lang="en-US" sz="2900">
                <a:solidFill>
                  <a:srgbClr val="FFFFFF"/>
                </a:solidFill>
              </a:rPr>
            </a:br>
            <a:r>
              <a:rPr lang="en-US" sz="2900">
                <a:solidFill>
                  <a:srgbClr val="FFFFFF"/>
                </a:solidFill>
              </a:rPr>
              <a:t>Budgeting.</a:t>
            </a:r>
            <a:endParaRPr lang="en-US" sz="2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ck with a love heart">
            <a:extLst>
              <a:ext uri="{FF2B5EF4-FFF2-40B4-BE49-F238E27FC236}">
                <a16:creationId xmlns:a16="http://schemas.microsoft.com/office/drawing/2014/main" id="{DAB1EB12-1707-05AF-9C69-9C216267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78B67-BF1E-391E-7540-F3A4597E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We love 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562150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293D2F5C-5A82-069D-6632-FD4734BB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b="15730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D05E-05A2-C039-7F61-3892A98F4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It is not ChatGPT !!!!!</a:t>
            </a:r>
          </a:p>
        </p:txBody>
      </p:sp>
    </p:spTree>
    <p:extLst>
      <p:ext uri="{BB962C8B-B14F-4D97-AF65-F5344CB8AC3E}">
        <p14:creationId xmlns:p14="http://schemas.microsoft.com/office/powerpoint/2010/main" val="1918480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66D3BAD5-FC7C-1325-A908-EB1E5B2F1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1555F-1AF4-FA44-9E26-EBFC5254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Why should Compliance be left behind…</a:t>
            </a:r>
          </a:p>
        </p:txBody>
      </p:sp>
    </p:spTree>
    <p:extLst>
      <p:ext uri="{BB962C8B-B14F-4D97-AF65-F5344CB8AC3E}">
        <p14:creationId xmlns:p14="http://schemas.microsoft.com/office/powerpoint/2010/main" val="310292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clamation mark on a yellow background">
            <a:extLst>
              <a:ext uri="{FF2B5EF4-FFF2-40B4-BE49-F238E27FC236}">
                <a16:creationId xmlns:a16="http://schemas.microsoft.com/office/drawing/2014/main" id="{DA2C3DE3-0B56-63C3-C29C-4141C010B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79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4A99C-6151-97DA-6469-E57A8BB3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Involves lot of documentations..</a:t>
            </a:r>
          </a:p>
        </p:txBody>
      </p:sp>
    </p:spTree>
    <p:extLst>
      <p:ext uri="{BB962C8B-B14F-4D97-AF65-F5344CB8AC3E}">
        <p14:creationId xmlns:p14="http://schemas.microsoft.com/office/powerpoint/2010/main" val="32516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ea of white umbrellas with one blue one in the crowd">
            <a:extLst>
              <a:ext uri="{FF2B5EF4-FFF2-40B4-BE49-F238E27FC236}">
                <a16:creationId xmlns:a16="http://schemas.microsoft.com/office/drawing/2014/main" id="{658672CF-3B81-5436-1332-B1260916E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71731-6777-ABB2-DE56-5A8CFDC8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The GPTs (ChatGPT) can be a saviour here..</a:t>
            </a:r>
          </a:p>
        </p:txBody>
      </p:sp>
    </p:spTree>
    <p:extLst>
      <p:ext uri="{BB962C8B-B14F-4D97-AF65-F5344CB8AC3E}">
        <p14:creationId xmlns:p14="http://schemas.microsoft.com/office/powerpoint/2010/main" val="20882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bstract picture of the brain made up of patterns">
            <a:extLst>
              <a:ext uri="{FF2B5EF4-FFF2-40B4-BE49-F238E27FC236}">
                <a16:creationId xmlns:a16="http://schemas.microsoft.com/office/drawing/2014/main" id="{1EE1E036-613A-837C-81B4-F1D3F4D64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087" b="192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8E0A3-340D-5C7B-E82C-A1259191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AI Based Deep Search </a:t>
            </a:r>
          </a:p>
        </p:txBody>
      </p:sp>
    </p:spTree>
    <p:extLst>
      <p:ext uri="{BB962C8B-B14F-4D97-AF65-F5344CB8AC3E}">
        <p14:creationId xmlns:p14="http://schemas.microsoft.com/office/powerpoint/2010/main" val="708018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A034-D9D1-93E6-2348-971C3DF8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804" y="1084007"/>
            <a:ext cx="8488393" cy="3522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  <a:latin typeface="+mj-lt"/>
                <a:ea typeface="+mj-ea"/>
                <a:cs typeface="+mj-cs"/>
              </a:rPr>
              <a:t>We all know Advantages…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799C3-B9C4-91A3-675B-1E3372BA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4904509"/>
            <a:ext cx="6400800" cy="107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talk about CONCERNS…</a:t>
            </a:r>
          </a:p>
        </p:txBody>
      </p:sp>
    </p:spTree>
    <p:extLst>
      <p:ext uri="{BB962C8B-B14F-4D97-AF65-F5344CB8AC3E}">
        <p14:creationId xmlns:p14="http://schemas.microsoft.com/office/powerpoint/2010/main" val="2190330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BE2C7-23C8-5BCE-A672-81EF78301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AD8BE3-CBF2-0323-8CD6-3C3E7505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Data Security and Privacy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lit desk">
            <a:extLst>
              <a:ext uri="{FF2B5EF4-FFF2-40B4-BE49-F238E27FC236}">
                <a16:creationId xmlns:a16="http://schemas.microsoft.com/office/drawing/2014/main" id="{CF10DB85-740D-AD0B-DDBF-B457AC99A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22" b="1360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32107-FD25-6DD5-B6D9-77D110A9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Job Displacement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851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rge skydiving group mid-air">
            <a:extLst>
              <a:ext uri="{FF2B5EF4-FFF2-40B4-BE49-F238E27FC236}">
                <a16:creationId xmlns:a16="http://schemas.microsoft.com/office/drawing/2014/main" id="{3B30CBBB-47A5-8862-D153-2642070B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570" b="384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8DD44-4147-4B30-2D1F-2A397508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AI is not going to take away your Jobs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50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66FB4-1C80-9DD6-47BD-68E1F532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804" y="1084007"/>
            <a:ext cx="8488393" cy="3522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  <a:latin typeface="+mj-lt"/>
                <a:ea typeface="+mj-ea"/>
                <a:cs typeface="+mj-cs"/>
              </a:rPr>
              <a:t>But...</a:t>
            </a:r>
            <a:br>
              <a:rPr lang="en-US" sz="6100" kern="1200" dirty="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  <a:latin typeface="+mj-lt"/>
                <a:ea typeface="+mj-ea"/>
                <a:cs typeface="+mj-cs"/>
              </a:rPr>
            </a:br>
            <a:br>
              <a:rPr lang="en-US" sz="6100" kern="1200" dirty="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  <a:latin typeface="+mj-lt"/>
                <a:ea typeface="+mj-ea"/>
                <a:cs typeface="+mj-cs"/>
              </a:rPr>
            </a:br>
            <a:br>
              <a:rPr lang="en-US" sz="6100" kern="1200" dirty="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  <a:latin typeface="+mj-lt"/>
                <a:ea typeface="+mj-ea"/>
                <a:cs typeface="+mj-cs"/>
              </a:rPr>
            </a:br>
            <a:endParaRPr lang="en-US" sz="6100" kern="1200" dirty="0">
              <a:gradFill flip="none" rotWithShape="1">
                <a:gsLst>
                  <a:gs pos="840">
                    <a:schemeClr val="accent2"/>
                  </a:gs>
                  <a:gs pos="56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3600000" scaled="0"/>
                <a:tileRect/>
              </a:gra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760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o journey">
            <a:extLst>
              <a:ext uri="{FF2B5EF4-FFF2-40B4-BE49-F238E27FC236}">
                <a16:creationId xmlns:a16="http://schemas.microsoft.com/office/drawing/2014/main" id="{9AC9C9EC-A2B0-2AFD-960E-A3ECBD8FD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293" b="1070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F4449-2DE2-F7F9-09AE-CB6B2EE1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 person using AI will.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3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obot operating a machine">
            <a:extLst>
              <a:ext uri="{FF2B5EF4-FFF2-40B4-BE49-F238E27FC236}">
                <a16:creationId xmlns:a16="http://schemas.microsoft.com/office/drawing/2014/main" id="{C20E5586-1321-4BE4-2183-AFFEA03F0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596" b="231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0B32F-208F-9B30-0324-39ECA97C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Then what is an AI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74813-EE5D-BEF9-1EA8-A26876DC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Any IT system that has the capability to do YOUR work !!!</a:t>
            </a:r>
          </a:p>
        </p:txBody>
      </p:sp>
    </p:spTree>
    <p:extLst>
      <p:ext uri="{BB962C8B-B14F-4D97-AF65-F5344CB8AC3E}">
        <p14:creationId xmlns:p14="http://schemas.microsoft.com/office/powerpoint/2010/main" val="49794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clasping its hands">
            <a:extLst>
              <a:ext uri="{FF2B5EF4-FFF2-40B4-BE49-F238E27FC236}">
                <a16:creationId xmlns:a16="http://schemas.microsoft.com/office/drawing/2014/main" id="{01C10877-8E1E-AC70-CC50-2DC362D27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D4C12-54B0-7553-0CF2-6D51DCDB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How can we upskill ourselves ???</a:t>
            </a:r>
          </a:p>
        </p:txBody>
      </p:sp>
    </p:spTree>
    <p:extLst>
      <p:ext uri="{BB962C8B-B14F-4D97-AF65-F5344CB8AC3E}">
        <p14:creationId xmlns:p14="http://schemas.microsoft.com/office/powerpoint/2010/main" val="37331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4E244F78-5BC4-2805-F69F-AF6DFA19E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3" b="1726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1040A-8089-2190-4864-D9569ED9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Come out of the Compliance mindset…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60A234-CBB7-1FF8-4224-73C65ED0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>
                <a:solidFill>
                  <a:srgbClr val="FFFFFF"/>
                </a:solidFill>
              </a:rPr>
              <a:t>The world is moving from Compliance to Reliance..</a:t>
            </a:r>
          </a:p>
        </p:txBody>
      </p:sp>
      <p:pic>
        <p:nvPicPr>
          <p:cNvPr id="4" name="Picture 3" descr="Path winding through a grassy field">
            <a:extLst>
              <a:ext uri="{FF2B5EF4-FFF2-40B4-BE49-F238E27FC236}">
                <a16:creationId xmlns:a16="http://schemas.microsoft.com/office/drawing/2014/main" id="{A0B8CF8E-95E5-58ED-F95E-7B85556AA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2" b="18652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19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hopscotch on a sidewalk">
            <a:extLst>
              <a:ext uri="{FF2B5EF4-FFF2-40B4-BE49-F238E27FC236}">
                <a16:creationId xmlns:a16="http://schemas.microsoft.com/office/drawing/2014/main" id="{AA6D6A5B-202F-7566-6849-562BAD039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6" b="863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A6368-5007-0491-07B8-57CBC559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CAs are good with numbers….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82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urglass on a flat surface">
            <a:extLst>
              <a:ext uri="{FF2B5EF4-FFF2-40B4-BE49-F238E27FC236}">
                <a16:creationId xmlns:a16="http://schemas.microsoft.com/office/drawing/2014/main" id="{1EB4A3B1-763E-B273-CEEF-8FE33C327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8E67B-6B77-C07A-A75C-E5B2973C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But the time has come for us to be good at TECH as well…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ssage in a bottle">
            <a:extLst>
              <a:ext uri="{FF2B5EF4-FFF2-40B4-BE49-F238E27FC236}">
                <a16:creationId xmlns:a16="http://schemas.microsoft.com/office/drawing/2014/main" id="{5FD35317-E482-03C0-877F-6C6C99FE1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5C985-9915-CCAD-8400-186B5A88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You-Tube is the treasure.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obot Handshake Images – Browse 18,457 Stock Photos, Vectors, and Video |  Adobe Stock">
            <a:extLst>
              <a:ext uri="{FF2B5EF4-FFF2-40B4-BE49-F238E27FC236}">
                <a16:creationId xmlns:a16="http://schemas.microsoft.com/office/drawing/2014/main" id="{75502890-5440-090D-847C-C30CE8B42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b="8731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07DF6-39D5-8E92-1A11-24EB4115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Man and Machine will Co-Exist…</a:t>
            </a:r>
          </a:p>
        </p:txBody>
      </p:sp>
    </p:spTree>
    <p:extLst>
      <p:ext uri="{BB962C8B-B14F-4D97-AF65-F5344CB8AC3E}">
        <p14:creationId xmlns:p14="http://schemas.microsoft.com/office/powerpoint/2010/main" val="2704000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ood human figure">
            <a:extLst>
              <a:ext uri="{FF2B5EF4-FFF2-40B4-BE49-F238E27FC236}">
                <a16:creationId xmlns:a16="http://schemas.microsoft.com/office/drawing/2014/main" id="{61DD8DC7-BAE0-BC42-7118-769774820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70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2BDDE-FED3-AB55-2E83-09F76493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9" y="1936866"/>
            <a:ext cx="4849044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Questions please….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5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DB8C0D02-BF4B-6CFB-044C-24DE9AE5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85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B0AD5-9187-01D0-5A64-61213DF2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IN">
                <a:solidFill>
                  <a:srgbClr val="FFFFFF"/>
                </a:solidFill>
              </a:rPr>
              <a:t>Is the understanding correct ??</a:t>
            </a:r>
          </a:p>
        </p:txBody>
      </p:sp>
    </p:spTree>
    <p:extLst>
      <p:ext uri="{BB962C8B-B14F-4D97-AF65-F5344CB8AC3E}">
        <p14:creationId xmlns:p14="http://schemas.microsoft.com/office/powerpoint/2010/main" val="327285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DB8C0D02-BF4B-6CFB-044C-24DE9AE5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687E-2E5C-1820-F3EB-9E924705B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>
                <a:solidFill>
                  <a:srgbClr val="FFFFFF"/>
                </a:solidFill>
              </a:rPr>
              <a:t>No..</a:t>
            </a:r>
          </a:p>
          <a:p>
            <a:pPr marL="0" indent="0">
              <a:buNone/>
            </a:pPr>
            <a:endParaRPr lang="en-IN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IN">
                <a:solidFill>
                  <a:srgbClr val="FFFFFF"/>
                </a:solidFill>
              </a:rPr>
              <a:t>AI is an application / solution / product that has the capability to thing and act like a HUMAN BEING…</a:t>
            </a:r>
          </a:p>
        </p:txBody>
      </p:sp>
    </p:spTree>
    <p:extLst>
      <p:ext uri="{BB962C8B-B14F-4D97-AF65-F5344CB8AC3E}">
        <p14:creationId xmlns:p14="http://schemas.microsoft.com/office/powerpoint/2010/main" val="331766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estion mark on green pastel background">
            <a:extLst>
              <a:ext uri="{FF2B5EF4-FFF2-40B4-BE49-F238E27FC236}">
                <a16:creationId xmlns:a16="http://schemas.microsoft.com/office/drawing/2014/main" id="{EC7CDD48-D920-6BFF-AA8D-D2AA52D4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2" b="2141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E893A-ADD3-DB21-860E-B03B9002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Can you give some examples ……</a:t>
            </a:r>
          </a:p>
        </p:txBody>
      </p:sp>
    </p:spTree>
    <p:extLst>
      <p:ext uri="{BB962C8B-B14F-4D97-AF65-F5344CB8AC3E}">
        <p14:creationId xmlns:p14="http://schemas.microsoft.com/office/powerpoint/2010/main" val="26060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1F55-4657-670F-59CE-C199C9D2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IN" sz="3200"/>
              <a:t>Why is there so much buzz around AI now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92C7-6E91-EBB0-4C3A-C4974E426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N" sz="2000"/>
              <a:t>Open AI + Microsoft did the unimaginable…..</a:t>
            </a:r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044298D7-52C5-676D-D722-640B6439A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8" r="22554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12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ke with sparkling candles">
            <a:extLst>
              <a:ext uri="{FF2B5EF4-FFF2-40B4-BE49-F238E27FC236}">
                <a16:creationId xmlns:a16="http://schemas.microsoft.com/office/drawing/2014/main" id="{B93C5832-6004-C797-8476-40DB3D225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1" b="56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663AD-B007-A87A-206C-3FBD3037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And now everyone is running for the PIE</a:t>
            </a:r>
          </a:p>
        </p:txBody>
      </p:sp>
    </p:spTree>
    <p:extLst>
      <p:ext uri="{BB962C8B-B14F-4D97-AF65-F5344CB8AC3E}">
        <p14:creationId xmlns:p14="http://schemas.microsoft.com/office/powerpoint/2010/main" val="461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407</Words>
  <Application>Microsoft Macintosh PowerPoint</Application>
  <PresentationFormat>Widescreen</PresentationFormat>
  <Paragraphs>61</Paragraphs>
  <Slides>47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Office Theme</vt:lpstr>
      <vt:lpstr>The Future of AI in Finance</vt:lpstr>
      <vt:lpstr>What is an AI ??</vt:lpstr>
      <vt:lpstr>PowerPoint Presentation</vt:lpstr>
      <vt:lpstr>Then what is an AI ??</vt:lpstr>
      <vt:lpstr>Is the understanding correct ??</vt:lpstr>
      <vt:lpstr>PowerPoint Presentation</vt:lpstr>
      <vt:lpstr>Can you give some examples ……</vt:lpstr>
      <vt:lpstr>Why is there so much buzz around AI now ??</vt:lpstr>
      <vt:lpstr>And now everyone is running for the PIE</vt:lpstr>
      <vt:lpstr>How does AI work ??</vt:lpstr>
      <vt:lpstr>It learns from DATA</vt:lpstr>
      <vt:lpstr>Wait.. What types of DATA</vt:lpstr>
      <vt:lpstr>PowerPoint Presentation</vt:lpstr>
      <vt:lpstr>But how is this AI even relevant to us,  Chartered Accountants ??</vt:lpstr>
      <vt:lpstr>Ponder a second…   </vt:lpstr>
      <vt:lpstr>The entire world is experiencing the shift</vt:lpstr>
      <vt:lpstr>Here is the proof…</vt:lpstr>
      <vt:lpstr>PowerPoint Presentation</vt:lpstr>
      <vt:lpstr>Do you want to become a Digital Dinosaur ??  </vt:lpstr>
      <vt:lpstr>If not.. Let’s see how you can embrace this Tsunami</vt:lpstr>
      <vt:lpstr>We Love Doing Audit…..   1. Stat  2. Internal </vt:lpstr>
      <vt:lpstr>But wait.. There is something new</vt:lpstr>
      <vt:lpstr>Forensic Accounting </vt:lpstr>
      <vt:lpstr>How can AI be integrated in Audits??</vt:lpstr>
      <vt:lpstr>CAs are good in Analyzing…</vt:lpstr>
      <vt:lpstr>Financial Statements Analyzers</vt:lpstr>
      <vt:lpstr>AI based Forecasting is changing how we have been doing projections…</vt:lpstr>
      <vt:lpstr>Cash Flow Forecasting.  Revenue Forecasting.  Budgeting.</vt:lpstr>
      <vt:lpstr>We love one more thing…</vt:lpstr>
      <vt:lpstr>Why should Compliance be left behind…</vt:lpstr>
      <vt:lpstr>Involves lot of documentations..</vt:lpstr>
      <vt:lpstr>The GPTs (ChatGPT) can be a saviour here..</vt:lpstr>
      <vt:lpstr>AI Based Deep Search </vt:lpstr>
      <vt:lpstr>We all know Advantages…</vt:lpstr>
      <vt:lpstr>Data Security and Privacy</vt:lpstr>
      <vt:lpstr>Job Displacement</vt:lpstr>
      <vt:lpstr>AI is not going to take away your Jobs   </vt:lpstr>
      <vt:lpstr>But...   </vt:lpstr>
      <vt:lpstr>A person using AI will.</vt:lpstr>
      <vt:lpstr>How can we upskill ourselves ???</vt:lpstr>
      <vt:lpstr>Come out of the Compliance mindset…</vt:lpstr>
      <vt:lpstr>The world is moving from Compliance to Reliance..</vt:lpstr>
      <vt:lpstr>CAs are good with numbers….</vt:lpstr>
      <vt:lpstr>But the time has come for us to be good at TECH as well…</vt:lpstr>
      <vt:lpstr>You-Tube is the treasure.</vt:lpstr>
      <vt:lpstr>Man and Machine will Co-Exist…</vt:lpstr>
      <vt:lpstr>Questions please….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AI in Finance</dc:title>
  <dc:creator>Dipak Singh</dc:creator>
  <cp:lastModifiedBy>Dipak Singh</cp:lastModifiedBy>
  <cp:revision>10</cp:revision>
  <dcterms:created xsi:type="dcterms:W3CDTF">2024-05-21T13:29:40Z</dcterms:created>
  <dcterms:modified xsi:type="dcterms:W3CDTF">2024-05-23T14:03:19Z</dcterms:modified>
</cp:coreProperties>
</file>